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3" d="100"/>
          <a:sy n="73" d="100"/>
        </p:scale>
        <p:origin x="-152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40C31-F42D-44CF-B355-0146DD85C2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631A1-F38A-4603-9B53-57A01E11B4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73AB7-553A-4BF2-B619-7DEA1E9C1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6CB88-5EB3-40E6-9371-7CF31834E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F704F-E60F-440C-9201-0814B8D8E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83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A80C5-A290-4E04-9F8B-5E6416412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DFD359-A985-4910-8D94-D73E24F57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014B-A07B-4E20-A481-0275980B3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A2559-ABAF-4995-9496-4B7ADEF2C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E5479-3B82-4822-9CD3-95EE24A9B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05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068D72-F857-4834-83F4-408F82B467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3412BF-A224-4409-A546-847FDFEA6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5928D-A4A4-46AA-85ED-2857E76B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FC3C4-8506-4FDA-B155-9BF77115C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71D51-3B72-46A9-BCB8-0526A34DA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84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A15A0-CD2B-46A9-9317-21878E3A5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589C9-196F-4D06-938E-8E42CD811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41E95-E9F8-4468-B6DA-F34055B36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004B8-67F1-498B-B428-E7D172E5E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76620-EAFC-4FC1-83CE-5CAAE7B70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50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DDAF3-FAB2-48AD-BB55-1342BB2B6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5C48C-8BB6-4ADA-B7D2-08AB14457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169E2-6F08-48DF-8C90-BFA0D6C72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DF2C1-A502-4B4E-8158-039F75052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94D-0384-4D30-9BEC-403323EF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26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26A83-6B85-41A6-9FD1-D789BF65E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CA45C-0D1A-4D08-AEF0-62A0743FFF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2505A-D1C8-4381-8F51-310BCE7D1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48A0A4-AAE1-4504-ABE4-4E4A8445A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1AAC4-5148-46DB-A567-E958D428E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398AE-AFAB-4548-B16D-C843E8E55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9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2AD37-17DF-4AD9-AA25-F2AD16DD3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039FF4-BCB5-4007-A34D-D03794AF9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D43A1C-8EED-4D4C-815E-71FAD6A59A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1CEABF-904C-4EC0-A5A4-8473418BB8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99121A-1CBE-4C76-A4F1-48B7344A50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6EBDD8-4028-4F8D-AEAF-B10206191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DDF2CF-379E-4002-BF88-818730538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E8B90B-D68C-4181-8E85-186A0184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66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C49EB-BFEE-4240-B5BA-2D5542B1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12F708-64B4-44DE-9926-D0876AF5B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DFE52F-7353-4D07-B921-A7261B57A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E0C184-6490-44FE-9176-6BB7839C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5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1B6FC5-F1DF-436D-B468-C84482107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3ACA6A-E3AA-444C-A358-3C1D05525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930965-C891-41BB-B240-A5FBD9C2B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1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24EF4-06C0-46E8-A962-82251D599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DDE2B-C7A5-4388-A5E1-773D32492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C3E9E3-1A38-41B9-965C-A278BFEA7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81EBE-31B0-4C8B-9D7C-9BBC55E8E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F86445-5385-48F3-81D0-8B2A6F44C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FBE2FD-86CD-495C-A1AC-6978AD43D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3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48B99-08F3-495D-BA8E-738A63F55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E097EF-524F-4730-A387-991581D246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CAB90B-6FD5-4235-B558-B967F9A7A5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16802D-E37B-4F51-9AA7-455F94255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025170-4436-4035-97D0-092D9503D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75E28A-DFE9-43CF-82EE-33EE6114E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93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111D87-31DA-4C98-A53C-2148A2F09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B8D7D-0632-4451-8B69-92D213931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488D5-BBB7-4F21-85F1-26F225B607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CF416-43C6-472B-A0F7-CD6C9B255D28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2789D-FA4D-4839-ABE8-76165458B2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FBD94-6184-429C-8B37-B556AD839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9905B-D8A8-41A0-BBA5-E5FA276D3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3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D74B16A-0635-4581-A4FA-31BBE832574F}"/>
              </a:ext>
            </a:extLst>
          </p:cNvPr>
          <p:cNvSpPr/>
          <p:nvPr/>
        </p:nvSpPr>
        <p:spPr>
          <a:xfrm>
            <a:off x="1984889" y="941545"/>
            <a:ext cx="2058832" cy="1439480"/>
          </a:xfrm>
          <a:prstGeom prst="round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The Catholic Church Family Policies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(e.g., bans on cousin marriage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polygamy)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7AB77B6-AEFF-454B-A9F2-E73D2A75E024}"/>
              </a:ext>
            </a:extLst>
          </p:cNvPr>
          <p:cNvSpPr/>
          <p:nvPr/>
        </p:nvSpPr>
        <p:spPr>
          <a:xfrm>
            <a:off x="5105819" y="3697177"/>
            <a:ext cx="2177459" cy="1626150"/>
          </a:xfrm>
          <a:prstGeom prst="round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Kinship intensity plummets</a:t>
            </a:r>
            <a:endParaRPr lang="en-US" sz="1600" u="sng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with transformation to monogamous nuclear families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A73DAF-E53E-4FFB-9613-CEFCA90C5AB9}"/>
              </a:ext>
            </a:extLst>
          </p:cNvPr>
          <p:cNvSpPr/>
          <p:nvPr/>
        </p:nvSpPr>
        <p:spPr>
          <a:xfrm>
            <a:off x="7952528" y="941545"/>
            <a:ext cx="2437554" cy="1444503"/>
          </a:xfrm>
          <a:prstGeom prst="round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chemeClr val="tx1"/>
                </a:solidFill>
              </a:rPr>
              <a:t>Psychological Change</a:t>
            </a:r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More individualism</a:t>
            </a:r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Less conformity</a:t>
            </a:r>
          </a:p>
          <a:p>
            <a:pPr marL="285750" indent="-16986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Greater fairness with strangers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A35DBA-C8A5-F541-9512-B30D972ACA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255" y="2637662"/>
            <a:ext cx="2645526" cy="2352194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FDD187F7-0BED-45B2-89C7-0ED693872259}"/>
              </a:ext>
            </a:extLst>
          </p:cNvPr>
          <p:cNvSpPr/>
          <p:nvPr/>
        </p:nvSpPr>
        <p:spPr>
          <a:xfrm rot="2945124">
            <a:off x="3602981" y="2849097"/>
            <a:ext cx="1907161" cy="473044"/>
          </a:xfrm>
          <a:prstGeom prst="rightArrow">
            <a:avLst>
              <a:gd name="adj1" fmla="val 24633"/>
              <a:gd name="adj2" fmla="val 890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2FD1C0-CD15-9E43-AC21-2D6E7B3FD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763" y="2577204"/>
            <a:ext cx="2463155" cy="23493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E2C613-E00F-1746-BFE6-58A4106E6B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471" y="322717"/>
            <a:ext cx="2704153" cy="2547663"/>
          </a:xfrm>
          <a:prstGeom prst="rect">
            <a:avLst/>
          </a:prstGeom>
        </p:spPr>
      </p:pic>
      <p:sp>
        <p:nvSpPr>
          <p:cNvPr id="19" name="Arrow: Right 19">
            <a:extLst>
              <a:ext uri="{FF2B5EF4-FFF2-40B4-BE49-F238E27FC236}">
                <a16:creationId xmlns:a16="http://schemas.microsoft.com/office/drawing/2014/main" id="{EC589852-E8B9-A44C-BD41-3706E29C2BC4}"/>
              </a:ext>
            </a:extLst>
          </p:cNvPr>
          <p:cNvSpPr/>
          <p:nvPr/>
        </p:nvSpPr>
        <p:spPr>
          <a:xfrm rot="18435634">
            <a:off x="6813198" y="2830665"/>
            <a:ext cx="1736693" cy="473044"/>
          </a:xfrm>
          <a:prstGeom prst="rightArrow">
            <a:avLst>
              <a:gd name="adj1" fmla="val 24633"/>
              <a:gd name="adj2" fmla="val 890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9417D-4C52-5448-BCE6-8C5691DF3551}"/>
              </a:ext>
            </a:extLst>
          </p:cNvPr>
          <p:cNvSpPr txBox="1"/>
          <p:nvPr/>
        </p:nvSpPr>
        <p:spPr>
          <a:xfrm>
            <a:off x="7526671" y="2858994"/>
            <a:ext cx="677108" cy="203773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600" dirty="0"/>
              <a:t>Individualistic-Impersonal psychology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95E6F7-B3FA-224B-98B0-97360DD98853}"/>
              </a:ext>
            </a:extLst>
          </p:cNvPr>
          <p:cNvSpPr txBox="1"/>
          <p:nvPr/>
        </p:nvSpPr>
        <p:spPr>
          <a:xfrm>
            <a:off x="7773017" y="4984740"/>
            <a:ext cx="3147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Cousin Marriage Rate (%, log scale)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59C404-2FA2-994C-9E66-B382EE85C706}"/>
              </a:ext>
            </a:extLst>
          </p:cNvPr>
          <p:cNvSpPr txBox="1"/>
          <p:nvPr/>
        </p:nvSpPr>
        <p:spPr>
          <a:xfrm>
            <a:off x="4180293" y="682684"/>
            <a:ext cx="677108" cy="203773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600" dirty="0"/>
              <a:t>Individualistic-Impersonal psychology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91C7D7-5188-554D-8F10-4110A1D979D4}"/>
              </a:ext>
            </a:extLst>
          </p:cNvPr>
          <p:cNvSpPr txBox="1"/>
          <p:nvPr/>
        </p:nvSpPr>
        <p:spPr>
          <a:xfrm>
            <a:off x="1296306" y="2858994"/>
            <a:ext cx="677108" cy="203773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600" dirty="0"/>
              <a:t>Cousin Marriage Rate (%, log scale)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83E947-46F2-6542-9A2F-7C6F9AE45DC2}"/>
              </a:ext>
            </a:extLst>
          </p:cNvPr>
          <p:cNvSpPr txBox="1"/>
          <p:nvPr/>
        </p:nvSpPr>
        <p:spPr>
          <a:xfrm>
            <a:off x="1513736" y="4984740"/>
            <a:ext cx="3276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Centuries under the Medieval Church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8BDA99-B9F7-FB44-9DF0-3A5FABF3258F}"/>
              </a:ext>
            </a:extLst>
          </p:cNvPr>
          <p:cNvSpPr txBox="1"/>
          <p:nvPr/>
        </p:nvSpPr>
        <p:spPr>
          <a:xfrm>
            <a:off x="5157947" y="2793231"/>
            <a:ext cx="2005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Centuries under the Medieval Church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32DA138-E4BA-A845-AB0D-72E87866531A}"/>
              </a:ext>
            </a:extLst>
          </p:cNvPr>
          <p:cNvSpPr txBox="1"/>
          <p:nvPr/>
        </p:nvSpPr>
        <p:spPr>
          <a:xfrm>
            <a:off x="4857401" y="322717"/>
            <a:ext cx="1078178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" dirty="0"/>
              <a:t>Church exposure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32D8BC-9B87-F044-8BCE-1F4AD2B9D910}"/>
              </a:ext>
            </a:extLst>
          </p:cNvPr>
          <p:cNvSpPr txBox="1"/>
          <p:nvPr/>
        </p:nvSpPr>
        <p:spPr>
          <a:xfrm>
            <a:off x="4868091" y="461216"/>
            <a:ext cx="14919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West               East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E4B225D-78A0-3E48-ADA1-CDC5B6AACB78}"/>
              </a:ext>
            </a:extLst>
          </p:cNvPr>
          <p:cNvSpPr txBox="1"/>
          <p:nvPr/>
        </p:nvSpPr>
        <p:spPr>
          <a:xfrm>
            <a:off x="6401636" y="917349"/>
            <a:ext cx="137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ρ</a:t>
            </a:r>
            <a:r>
              <a:rPr lang="en-US" sz="1200" dirty="0"/>
              <a:t> = 0.63, </a:t>
            </a:r>
            <a:r>
              <a:rPr lang="en-US" sz="1200" i="1" dirty="0"/>
              <a:t>P</a:t>
            </a:r>
            <a:r>
              <a:rPr lang="en-US" sz="1200" dirty="0"/>
              <a:t> &lt; 0.001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1D0B0B9-F489-9446-8F58-7205050949E0}"/>
              </a:ext>
            </a:extLst>
          </p:cNvPr>
          <p:cNvSpPr txBox="1"/>
          <p:nvPr/>
        </p:nvSpPr>
        <p:spPr>
          <a:xfrm>
            <a:off x="6401636" y="1867863"/>
            <a:ext cx="137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ρ</a:t>
            </a:r>
            <a:r>
              <a:rPr lang="en-US" sz="1200" dirty="0"/>
              <a:t> = 0.31, </a:t>
            </a:r>
            <a:r>
              <a:rPr lang="en-US" sz="1200" i="1" dirty="0"/>
              <a:t>P</a:t>
            </a:r>
            <a:r>
              <a:rPr lang="en-US" sz="1200" dirty="0"/>
              <a:t> = 0.004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1E513F6-8717-3F4F-ADF4-99D17ACE9D6C}"/>
              </a:ext>
            </a:extLst>
          </p:cNvPr>
          <p:cNvSpPr txBox="1"/>
          <p:nvPr/>
        </p:nvSpPr>
        <p:spPr>
          <a:xfrm>
            <a:off x="8395523" y="4275542"/>
            <a:ext cx="14914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ρ</a:t>
            </a:r>
            <a:r>
              <a:rPr lang="en-US" sz="1200" dirty="0"/>
              <a:t> = -0.63, </a:t>
            </a:r>
            <a:r>
              <a:rPr lang="en-US" sz="1200" i="1" dirty="0"/>
              <a:t>P</a:t>
            </a:r>
            <a:r>
              <a:rPr lang="en-US" sz="1200" dirty="0"/>
              <a:t> &lt; 0.001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6CEE71-ADD7-F041-96D3-6A120A801E51}"/>
              </a:ext>
            </a:extLst>
          </p:cNvPr>
          <p:cNvSpPr txBox="1"/>
          <p:nvPr/>
        </p:nvSpPr>
        <p:spPr>
          <a:xfrm>
            <a:off x="3103400" y="3202274"/>
            <a:ext cx="1406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ρ</a:t>
            </a:r>
            <a:r>
              <a:rPr lang="en-US" sz="1200" dirty="0"/>
              <a:t> = -0.82, </a:t>
            </a:r>
            <a:r>
              <a:rPr lang="en-US" sz="1200" i="1" dirty="0"/>
              <a:t>P</a:t>
            </a:r>
            <a:r>
              <a:rPr lang="en-US" sz="1200" dirty="0"/>
              <a:t> &lt; 0.001</a:t>
            </a:r>
          </a:p>
        </p:txBody>
      </p:sp>
    </p:spTree>
    <p:extLst>
      <p:ext uri="{BB962C8B-B14F-4D97-AF65-F5344CB8AC3E}">
        <p14:creationId xmlns:p14="http://schemas.microsoft.com/office/powerpoint/2010/main" val="237515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10595</TotalTime>
  <Words>97</Words>
  <Application>Microsoft Macintosh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Schulz</dc:creator>
  <cp:lastModifiedBy>TIffany Hwang</cp:lastModifiedBy>
  <cp:revision>27</cp:revision>
  <cp:lastPrinted>2019-08-06T20:13:19Z</cp:lastPrinted>
  <dcterms:created xsi:type="dcterms:W3CDTF">2019-07-29T18:05:45Z</dcterms:created>
  <dcterms:modified xsi:type="dcterms:W3CDTF">2019-09-12T14:53:40Z</dcterms:modified>
</cp:coreProperties>
</file>